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20"/>
  </p:notesMasterIdLst>
  <p:sldIdLst>
    <p:sldId id="426" r:id="rId2"/>
    <p:sldId id="433" r:id="rId3"/>
    <p:sldId id="478" r:id="rId4"/>
    <p:sldId id="427" r:id="rId5"/>
    <p:sldId id="473" r:id="rId6"/>
    <p:sldId id="474" r:id="rId7"/>
    <p:sldId id="475" r:id="rId8"/>
    <p:sldId id="476" r:id="rId9"/>
    <p:sldId id="480" r:id="rId10"/>
    <p:sldId id="479" r:id="rId11"/>
    <p:sldId id="481" r:id="rId12"/>
    <p:sldId id="482" r:id="rId13"/>
    <p:sldId id="477" r:id="rId14"/>
    <p:sldId id="484" r:id="rId15"/>
    <p:sldId id="470" r:id="rId16"/>
    <p:sldId id="428" r:id="rId17"/>
    <p:sldId id="483" r:id="rId18"/>
    <p:sldId id="434" r:id="rId19"/>
  </p:sldIdLst>
  <p:sldSz cx="9144000" cy="5715000" type="screen16x10"/>
  <p:notesSz cx="6858000" cy="9144000"/>
  <p:embeddedFontLst>
    <p:embeddedFont>
      <p:font typeface="Orly's Font 2" panose="020B0604020202020204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85900" y="2971800"/>
            <a:ext cx="62865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How </a:t>
            </a:r>
            <a:r>
              <a:rPr lang="en-US" sz="2800" dirty="0" smtClean="0">
                <a:solidFill>
                  <a:schemeClr val="accent5"/>
                </a:solidFill>
              </a:rPr>
              <a:t>do you </a:t>
            </a:r>
            <a:r>
              <a:rPr lang="en-US" sz="2800" dirty="0">
                <a:solidFill>
                  <a:schemeClr val="accent5"/>
                </a:solidFill>
              </a:rPr>
              <a:t>solve this problem if you don’t know how many birds you started with?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800100"/>
            <a:ext cx="7315200" cy="2332946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Some birds were sitting in a tree.  6 more birds flew over.  Then, there were 13 birds in the tree.  How many birds were in the tree at first?</a:t>
            </a: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15678" y="10287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Some birds were sitting in a tree.  6 more birds flew over.  Then, there were 13 birds in the tree.  How many birds were in the tree at first?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97" y="148643"/>
            <a:ext cx="2691781" cy="65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143000" y="1028700"/>
            <a:ext cx="6515100" cy="398463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43000" y="1478640"/>
            <a:ext cx="445770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14999" y="1467064"/>
            <a:ext cx="2400301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22744" y="1925066"/>
            <a:ext cx="4820856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42433" y="1028700"/>
            <a:ext cx="372868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828800" y="2389691"/>
            <a:ext cx="57150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57900" y="1936641"/>
            <a:ext cx="20574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1963615" y="3734877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Birds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1533905" y="4107155"/>
            <a:ext cx="2345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 the tree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06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3" grpId="0" animBg="1"/>
      <p:bldP spid="23" grpId="1" animBg="1"/>
      <p:bldP spid="28" grpId="0" animBg="1"/>
      <p:bldP spid="28" grpId="1" animBg="1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15678" y="10287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Some birds were sitting in a tree. 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birds flew over.  Then, there were 13 birds in the tree.  How many birds were in the tree at first?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97" y="148643"/>
            <a:ext cx="2691781" cy="65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1963615" y="3734877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Birds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1533905" y="4107155"/>
            <a:ext cx="2345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 the tree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639" y="1028700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1017603" y="1030625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Some birds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were sitting in a tree. 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birds flew over.  Then, there were 13 birds in the tree.  How many birds were in the tree at first?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019528" y="103255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Some birds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were sitting in a tree. 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6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more birds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flew over.  Then, there were 13 birds in the tree.  How many birds were in the tree at first?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03453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50" y="1888210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1021453" y="1034475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Some birds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were sitting in a tree. 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6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more birds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flew over.  Then, there were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13 birds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in the tree.  How many birds were in the tree at first?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682" y="2305088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678115" y="3823637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10774" y="3823637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6157853" y="3888274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5278058" y="3030514"/>
            <a:ext cx="61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Left Brace 33"/>
          <p:cNvSpPr/>
          <p:nvPr/>
        </p:nvSpPr>
        <p:spPr>
          <a:xfrm rot="5400000">
            <a:off x="5347442" y="1765464"/>
            <a:ext cx="322806" cy="3661459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4466583" y="3925652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2023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 animBg="1"/>
      <p:bldP spid="30" grpId="0" animBg="1"/>
      <p:bldP spid="31" grpId="0"/>
      <p:bldP spid="33" grpId="0"/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914900" y="365265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</p:spTree>
    <p:extLst>
      <p:ext uri="{BB962C8B-B14F-4D97-AF65-F5344CB8AC3E}">
        <p14:creationId xmlns:p14="http://schemas.microsoft.com/office/powerpoint/2010/main" val="15643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1963615" y="1271086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Birds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1533905" y="1643364"/>
            <a:ext cx="2345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 the tree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78115" y="1359846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10774" y="1359846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6157853" y="1424483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5278058" y="566723"/>
            <a:ext cx="61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Left Brace 10"/>
          <p:cNvSpPr/>
          <p:nvPr/>
        </p:nvSpPr>
        <p:spPr>
          <a:xfrm rot="5400000">
            <a:off x="5347442" y="-698327"/>
            <a:ext cx="322806" cy="3661459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4466583" y="1461861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?</a:t>
            </a: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076227" y="2498382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part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824257" y="2502509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part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252935" y="566723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whole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607952" y="1926882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824257" y="763168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356836" y="1926882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379605" y="2502509"/>
            <a:ext cx="444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3690011" y="2286000"/>
            <a:ext cx="1946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 + 6 = 13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690011" y="2968295"/>
            <a:ext cx="1946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+ 6 = 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847098" y="3491515"/>
            <a:ext cx="8641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005506" y="3936814"/>
            <a:ext cx="721958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934422" y="4014735"/>
            <a:ext cx="8641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Oval 23"/>
          <p:cNvSpPr/>
          <p:nvPr/>
        </p:nvSpPr>
        <p:spPr>
          <a:xfrm rot="1571506">
            <a:off x="3645369" y="2931091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1571506">
            <a:off x="5041265" y="3396435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903463" y="3413594"/>
            <a:ext cx="348929" cy="67562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5" idx="3"/>
          </p:cNvCxnSpPr>
          <p:nvPr/>
        </p:nvCxnSpPr>
        <p:spPr>
          <a:xfrm flipH="1">
            <a:off x="4256707" y="3750399"/>
            <a:ext cx="795922" cy="338815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3803648" y="4099394"/>
            <a:ext cx="8641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3764928" y="4686300"/>
            <a:ext cx="1946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+ 6 = 13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384232" y="1461861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4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9" grpId="0"/>
      <p:bldP spid="19" grpId="1"/>
      <p:bldP spid="20" grpId="0"/>
      <p:bldP spid="21" grpId="0"/>
      <p:bldP spid="22" grpId="0"/>
      <p:bldP spid="23" grpId="0"/>
      <p:bldP spid="24" grpId="0" animBg="1"/>
      <p:bldP spid="25" grpId="0" animBg="1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914900" y="364077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383" y="3603509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914899" y="426869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333033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7" grpId="0"/>
      <p:bldP spid="40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1939498" y="1928613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Birds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1509788" y="2300891"/>
            <a:ext cx="2345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 the tree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3998" y="2017373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86657" y="2017373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6133736" y="2082010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5253941" y="1224250"/>
            <a:ext cx="61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Left Brace 10"/>
          <p:cNvSpPr/>
          <p:nvPr/>
        </p:nvSpPr>
        <p:spPr>
          <a:xfrm rot="5400000">
            <a:off x="5323325" y="-40800"/>
            <a:ext cx="322806" cy="3661459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4442466" y="2119388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786839" y="3471312"/>
            <a:ext cx="77704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were      birds in the tree at first.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136979" y="3824340"/>
            <a:ext cx="6858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3285213" y="3445356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Oval 16"/>
          <p:cNvSpPr/>
          <p:nvPr/>
        </p:nvSpPr>
        <p:spPr>
          <a:xfrm rot="1571506">
            <a:off x="4374348" y="2037954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 rot="1571506">
            <a:off x="6082337" y="2037955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 rot="1571506">
            <a:off x="5266441" y="1129170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/>
      <p:bldP spid="14" grpId="0" build="p"/>
      <p:bldP spid="16" grpId="0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Callout 12"/>
          <p:cNvSpPr/>
          <p:nvPr/>
        </p:nvSpPr>
        <p:spPr>
          <a:xfrm>
            <a:off x="335176" y="1172481"/>
            <a:ext cx="3953911" cy="2057400"/>
          </a:xfrm>
          <a:prstGeom prst="wedgeEllipseCallout">
            <a:avLst>
              <a:gd name="adj1" fmla="val 40651"/>
              <a:gd name="adj2" fmla="val 80604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8050" y="1629681"/>
            <a:ext cx="3648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is only one way to solve a problem.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135276" y="1058181"/>
            <a:ext cx="2743200" cy="2514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792376" y="972545"/>
            <a:ext cx="2743200" cy="2514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Callout 16"/>
          <p:cNvSpPr/>
          <p:nvPr/>
        </p:nvSpPr>
        <p:spPr>
          <a:xfrm flipH="1">
            <a:off x="4789637" y="1172481"/>
            <a:ext cx="3953911" cy="2057400"/>
          </a:xfrm>
          <a:prstGeom prst="wedgeEllipseCallout">
            <a:avLst>
              <a:gd name="adj1" fmla="val 45335"/>
              <a:gd name="adj2" fmla="val 8004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42511" y="1833685"/>
            <a:ext cx="3648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can use lots of different strategies!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211" y="3543300"/>
            <a:ext cx="6762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7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 txBox="1">
            <a:spLocks/>
          </p:cNvSpPr>
          <p:nvPr/>
        </p:nvSpPr>
        <p:spPr bwMode="auto">
          <a:xfrm>
            <a:off x="1954548" y="2761534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Birds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1524838" y="3133812"/>
            <a:ext cx="2345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 the tree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69048" y="2850294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01707" y="2850294"/>
            <a:ext cx="1828800" cy="56703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6148786" y="2914931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268991" y="2057171"/>
            <a:ext cx="61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Left Brace 9"/>
          <p:cNvSpPr/>
          <p:nvPr/>
        </p:nvSpPr>
        <p:spPr>
          <a:xfrm rot="5400000">
            <a:off x="5338375" y="792121"/>
            <a:ext cx="322806" cy="3661459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4457516" y="2952309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4185" y="1198301"/>
            <a:ext cx="7826081" cy="6604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659149" y="1311474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Solve it a different way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272912" y="1528501"/>
            <a:ext cx="68486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6006551" y="1335481"/>
            <a:ext cx="2533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Subtraction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669048" y="3827201"/>
            <a:ext cx="1946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13 - 6 = 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579786" y="4350421"/>
            <a:ext cx="2168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13 - 6 =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4376753" y="2975135"/>
            <a:ext cx="413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Oval 20"/>
          <p:cNvSpPr/>
          <p:nvPr/>
        </p:nvSpPr>
        <p:spPr>
          <a:xfrm rot="1571506">
            <a:off x="5262679" y="1978368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rot="1571506">
            <a:off x="6097386" y="2857229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 rot="1571506">
            <a:off x="4325354" y="2880056"/>
            <a:ext cx="516188" cy="53167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81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/>
      <p:bldP spid="11" grpId="1"/>
      <p:bldP spid="14" grpId="0" animBg="1"/>
      <p:bldP spid="15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a problem with a missing part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485900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lesson, you will learn how to solve a problem with a missing part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-128590" y="2371872"/>
            <a:ext cx="23002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Drawing Steps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 rot="10800000">
            <a:off x="1928809" y="2482092"/>
            <a:ext cx="931581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008023" y="200409"/>
            <a:ext cx="6079550" cy="4896361"/>
            <a:chOff x="2850497" y="200409"/>
            <a:chExt cx="6079550" cy="4896361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49" b="-2401"/>
            <a:stretch/>
          </p:blipFill>
          <p:spPr bwMode="auto">
            <a:xfrm>
              <a:off x="2850497" y="200409"/>
              <a:ext cx="6079550" cy="4896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71521" y="1620827"/>
              <a:ext cx="4077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Understand the problem</a:t>
              </a:r>
            </a:p>
          </p:txBody>
        </p:sp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053" y="1585202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005170" y="2271915"/>
              <a:ext cx="4077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Who and What</a:t>
              </a:r>
            </a:p>
          </p:txBody>
        </p:sp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0839" y="2258531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026153" y="2957715"/>
              <a:ext cx="4077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Chunk and Draw</a:t>
              </a:r>
            </a:p>
          </p:txBody>
        </p:sp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7625" y="2896700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047928" y="3631155"/>
              <a:ext cx="4077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Compute</a:t>
              </a:r>
            </a:p>
          </p:txBody>
        </p:sp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411" y="3593889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047927" y="4259070"/>
              <a:ext cx="4077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Check</a:t>
              </a: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053" y="4173104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469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2507099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Bar Model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572568" y="2701621"/>
            <a:ext cx="85643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600450" y="2507099"/>
            <a:ext cx="1143000" cy="46470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43450" y="2507099"/>
            <a:ext cx="800100" cy="46470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943350" y="2558117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4914900" y="2558117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378125" y="1834704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715000" y="2701621"/>
            <a:ext cx="9144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4"/>
          <a:stretch/>
        </p:blipFill>
        <p:spPr bwMode="auto">
          <a:xfrm>
            <a:off x="7022218" y="1111338"/>
            <a:ext cx="1295036" cy="988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43698" y="1990725"/>
            <a:ext cx="166687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Left Brace 13"/>
          <p:cNvSpPr/>
          <p:nvPr/>
        </p:nvSpPr>
        <p:spPr>
          <a:xfrm rot="5400000">
            <a:off x="4467839" y="1349745"/>
            <a:ext cx="214107" cy="1937312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/>
      <p:bldP spid="9" grpId="0"/>
      <p:bldP spid="10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27935" y="2034195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Strawberries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19962">
            <a:off x="3548114" y="1867284"/>
            <a:ext cx="610721" cy="71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19962">
            <a:off x="4108776" y="1867281"/>
            <a:ext cx="610721" cy="71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19962">
            <a:off x="4684012" y="1914645"/>
            <a:ext cx="610721" cy="71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35514" y="1977501"/>
            <a:ext cx="1758491" cy="57991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027987" y="2092019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94005" y="1977501"/>
            <a:ext cx="2340944" cy="57991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5920449" y="2092019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294005" y="1093269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Left Brace 17"/>
          <p:cNvSpPr/>
          <p:nvPr/>
        </p:nvSpPr>
        <p:spPr>
          <a:xfrm rot="5400000">
            <a:off x="5423829" y="-294975"/>
            <a:ext cx="322806" cy="4099435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4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9" grpId="0"/>
      <p:bldP spid="20" grpId="0" animBg="1"/>
      <p:bldP spid="21" grpId="0"/>
      <p:bldP spid="22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25404" y="2038435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Strawberries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32982" y="1981740"/>
            <a:ext cx="1763679" cy="590877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027393" y="2096259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94922" y="1981741"/>
            <a:ext cx="2337495" cy="590877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5917918" y="2096259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294923" y="1092360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294922" y="2004606"/>
            <a:ext cx="2359836" cy="59087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532983" y="1981741"/>
            <a:ext cx="1761939" cy="57991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716452" y="3074199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part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5608614" y="3074199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part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007699" y="1153915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whole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315542" y="2572618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207893" y="2572618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998219" y="3162173"/>
            <a:ext cx="467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794523" y="3110780"/>
            <a:ext cx="467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3025665" y="3074515"/>
            <a:ext cx="26289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+ 5 = ?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+ 5 = 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5286332" y="1068911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37" name="Left Brace 36"/>
          <p:cNvSpPr/>
          <p:nvPr/>
        </p:nvSpPr>
        <p:spPr>
          <a:xfrm rot="5400000">
            <a:off x="5415064" y="-296183"/>
            <a:ext cx="322806" cy="4099435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7150923" y="3086482"/>
            <a:ext cx="120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whole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5286333" y="1079181"/>
            <a:ext cx="57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1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21"/>
                            </p:stCondLst>
                            <p:childTnLst>
                              <p:par>
                                <p:cTn id="9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 animBg="1"/>
      <p:bldP spid="25" grpId="1" animBg="1"/>
      <p:bldP spid="26" grpId="0" animBg="1"/>
      <p:bldP spid="26" grpId="1" animBg="1"/>
      <p:bldP spid="27" grpId="0"/>
      <p:bldP spid="27" grpId="1"/>
      <p:bldP spid="28" grpId="0"/>
      <p:bldP spid="28" grpId="1"/>
      <p:bldP spid="29" grpId="0"/>
      <p:bldP spid="29" grpId="1"/>
      <p:bldP spid="33" grpId="0"/>
      <p:bldP spid="33" grpId="1"/>
      <p:bldP spid="34" grpId="0"/>
      <p:bldP spid="34" grpId="1"/>
      <p:bldP spid="36" grpId="1"/>
      <p:bldP spid="38" grpId="0"/>
      <p:bldP spid="38" grpId="1"/>
      <p:bldP spid="39" grpId="0"/>
      <p:bldP spid="3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836664" y="2346384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Some birds were sitting in a tree.  6 more birds flew over.  Then, there were 13 birds in the tree.  How many birds were in the tree at first?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7"/>
          <a:stretch/>
        </p:blipFill>
        <p:spPr bwMode="auto">
          <a:xfrm>
            <a:off x="836664" y="212408"/>
            <a:ext cx="6079550" cy="198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67" y="1733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977825" y="137160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22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6587" r="8729" b="8915"/>
          <a:stretch/>
        </p:blipFill>
        <p:spPr bwMode="auto">
          <a:xfrm flipH="1">
            <a:off x="7351371" y="131668"/>
            <a:ext cx="914400" cy="109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/>
          <p:nvPr/>
        </p:nvCxnSpPr>
        <p:spPr>
          <a:xfrm flipV="1">
            <a:off x="5943600" y="1020967"/>
            <a:ext cx="1407771" cy="537722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943600" y="1558689"/>
            <a:ext cx="1600200" cy="155811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40985">
            <a:off x="7671576" y="1251882"/>
            <a:ext cx="354058" cy="111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79535" y="4333272"/>
            <a:ext cx="77704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There were      birds in the tree at first.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22794" y="3657600"/>
            <a:ext cx="6021005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875600" y="3210488"/>
            <a:ext cx="22397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3029675" y="4686300"/>
            <a:ext cx="685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6743700" y="4266796"/>
            <a:ext cx="1522071" cy="5715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4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20" grpId="0"/>
      <p:bldP spid="30" grpId="0" build="p"/>
      <p:bldP spid="33" grpId="0" animBg="1"/>
      <p:bldP spid="34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15678" y="10287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Some birds were sitting in a tree.  6 more birds flew over.  Then, there were 13 birds in the tree.  How many birds were in the tree at first?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97" y="148643"/>
            <a:ext cx="2691781" cy="65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80"/>
          <a:stretch/>
        </p:blipFill>
        <p:spPr bwMode="auto">
          <a:xfrm>
            <a:off x="1717469" y="210030"/>
            <a:ext cx="6079550" cy="238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3241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872142" y="2010813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900016" y="1990145"/>
            <a:ext cx="8451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454802" y="2010813"/>
            <a:ext cx="1031597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1963615" y="3734877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Birds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1533905" y="4107155"/>
            <a:ext cx="2345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 the tree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4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0" grpId="1"/>
      <p:bldP spid="22" grpId="0"/>
      <p:bldP spid="22" grpId="1"/>
      <p:bldP spid="26" grpId="0" animBg="1"/>
      <p:bldP spid="26" grpId="1" animBg="1"/>
      <p:bldP spid="27" grpId="0" animBg="1"/>
      <p:bldP spid="27" grpId="1" animBg="1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97" y="148643"/>
            <a:ext cx="2691781" cy="65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</p:spTree>
    <p:extLst>
      <p:ext uri="{BB962C8B-B14F-4D97-AF65-F5344CB8AC3E}">
        <p14:creationId xmlns:p14="http://schemas.microsoft.com/office/powerpoint/2010/main" val="374976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6225</TotalTime>
  <Words>548</Words>
  <Application>Microsoft Office PowerPoint</Application>
  <PresentationFormat>On-screen Show (16:10)</PresentationFormat>
  <Paragraphs>117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294</cp:revision>
  <dcterms:created xsi:type="dcterms:W3CDTF">2011-06-12T17:04:43Z</dcterms:created>
  <dcterms:modified xsi:type="dcterms:W3CDTF">2015-06-07T11:41:28Z</dcterms:modified>
</cp:coreProperties>
</file>